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1996A-67C0-0345-7BA5-7D7A80991EF7}" v="302" dt="2021-04-19T05:36:15.157"/>
    <p1510:client id="{0906BD9F-E0E5-B000-CBD2-2D49B0302CF8}" v="32" dt="2021-04-11T00:28:17.925"/>
    <p1510:client id="{2AB9BF9F-D0B8-C000-012B-7A635ABA45FA}" v="40" dt="2021-04-19T09:36:40.028"/>
    <p1510:client id="{57BEE2CA-FD1D-C6C6-043D-529225B9DF31}" v="290" dt="2021-04-07T05:26:42.913"/>
    <p1510:client id="{7413DAFB-3DE1-E19D-867E-75520CB7C487}" v="1627" dt="2021-04-21T06:41:50.548"/>
    <p1510:client id="{7AB9BB9F-D04F-B000-CBD2-2EB1C9B469C3}" v="9" dt="2021-04-06T23:11:27.530"/>
    <p1510:client id="{8520845D-4320-060E-7403-9EB5E56F8FCF}" v="192" dt="2021-04-20T05:00:32.272"/>
    <p1510:client id="{92C8B497-F371-E274-E270-98449C2A6D6F}" v="187" dt="2021-04-01T00:57:34.397"/>
    <p1510:client id="{A065EEF9-8FFF-4470-8FDD-7B9AFF68A2DF}" v="643" dt="2021-03-30T10:00:17.034"/>
    <p1510:client id="{ADB20DA6-325A-4CCF-1AC1-1AD180660825}" v="4" dt="2021-04-01T23:50:50.093"/>
    <p1510:client id="{F010452D-C3DF-EF46-189C-06621274B079}" v="336" dt="2021-04-01T08:34:27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5:03:02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4075 15344 16383 0 0,'0'-6'0'0'0,"5"-6"0"0"0,7-2 0 0 0,8 2 0 0 0,10-3 0 0 0,6 1 0 0 0,2 4 0 0 0,0-3 0 0 0,-1 2 0 0 0,-2 2 0 0 0,-1-3 0 0 0,-1-4 0 0 0,-1-6 0 0 0,11-3 0 0 0,2 2 0 0 0,0 4 0 0 0,-8 1 0 0 0,-5 4 0 0 0,-2 3 0 0 0,-2 4 0 0 0,1 4 0 0 0,-5-4 0 0 0,4-1 0 0 0,3 2 0 0 0,6-4 0 0 0,3-6 0 0 0,0 1 0 0 0,-2 1 0 0 0,-1 5 0 0 0,3-3 0 0 0,0 2 0 0 0,-1 1 0 0 0,-2 4 0 0 0,-1 1 0 0 0,-3 2 0 0 0,0 2 0 0 0,4-5 0 0 0,2-2 0 0 0,-1 0 0 0 0,-2 2 0 0 0,0 2 0 0 0,3-5 0 0 0,1 0 0 0 0,-2 1 0 0 0,-1 1 0 0 0,-1 3 0 0 0,3 1 0 0 0,6 1 0 0 0,1 0 0 0 0,-3 1 0 0 0,3 1 0 0 0,5 4 0 0 0,-2 3 0 0 0,-4-1 0 0 0,-4-1 0 0 0,-3-2 0 0 0,-3 3 0 0 0,-3 2 0 0 0,5 4 0 0 0,2 5 0 0 0,-2-1 0 0 0,-1-2 0 0 0,-6 0 0 0 0,-4-1 0 0 0,0-4 0 0 0,-5 3 0 0 0,5 3 0 0 0,3 6 0 0 0,3 3 0 0 0,0-2 0 0 0,1 0 0 0 0,-6 2 0 0 0,-1-3 0 0 0,-6-1 0 0 0,0-3 0 0 0,-5 0 0 0 0,2-2 0 0 0,3 1 0 0 0,3 3 0 0 0,-2 3 0 0 0,0-2 0 0 0,3 1 0 0 0,2-3 0 0 0,2 0 0 0 0,2 2 0 0 0,1-2 0 0 0,1 1 0 0 0,0-3 0 0 0,0 1 0 0 0,0-2 0 0 0,0 1 0 0 0,0-3 0 0 0,-1-2 0 0 0,1 1 0 0 0,0 3 0 0 0,5 0 0 0 0,7 3 0 0 0,1-3 0 0 0,-1 2 0 0 0,-3-3 0 0 0,-3 3 0 0 0,-3-3 0 0 0,-1-4 0 0 0,-2 2 0 0 0,-1-1 0 0 0,0-3 0 0 0,0-3 0 0 0,0-2 0 0 0,0-3 0 0 0,1 0 0 0 0,-1 4 0 0 0,1 2 0 0 0,-1 4 0 0 0,1 2 0 0 0,-1 2 0 0 0,1 0 0 0 0,5-3 0 0 0,2-4 0 0 0,5-3 0 0 0,5-2 0 0 0,1-2 0 0 0,1 5 0 0 0,-1 0 0 0 0,-5 0 0 0 0,-4 5 0 0 0,1-1 0 0 0,0-1 0 0 0,-3-2 0 0 0,-2-3 0 0 0,-3-2 0 0 0,0-1 0 0 0,3 5 0 0 0,7 1 0 0 0,7 4 0 0 0,4 2 0 0 0,0-3 0 0 0,-5-2 0 0 0,0-3 0 0 0,-4-3 0 0 0,-3 5 0 0 0,-4 1 0 0 0,-4-2 0 0 0,-7-12 0 0 0,-9-10 0 0 0,-12-14 0 0 0,-8-6 0 0 0,-10-9 0 0 0,-12-6 0 0 0,-3-1 0 0 0,-3 3 0 0 0,4 16 0 0 0,6 24 0 0 0,12 24 0 0 0,12 10 0 0 0,11 11 0 0 0,8 5 0 0 0,5 6 0 0 0,4 1 0 0 0,-5-3 0 0 0,-6-4 0 0 0,-13-8 0 0 0,-19-10 0 0 0,-12-4 0 0 0,-9-5 0 0 0,-3-4 0 0 0,-3-5 0 0 0,1 3 0 0 0,0-1 0 0 0,2 5 0 0 0,1 0 0 0 0,0-3 0 0 0,6-1-16383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1T05:03:02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13123 11606 16383 0 0,'6'0'0'0'0,"12"0"0"0"0,13 0 0 0 0,19-5 0 0 0,21-2 0 0 0,32-6 0 0 0,24 1 0 0 0,18-4 0 0 0,22-5 0 0 0,9-3 0 0 0,13-4 0 0 0,11-2 0 0 0,4-1 0 0 0,-5 4 0 0 0,-5 1 0 0 0,-8 1 0 0 0,-4-2 0 0 0,-1-1 0 0 0,-3 4 0 0 0,-6 6 0 0 0,0 6 0 0 0,8 5 0 0 0,2 4 0 0 0,-5 2 0 0 0,0 2 0 0 0,-8 0 0 0 0,-11 0 0 0 0,-7 0 0 0 0,5 0 0 0 0,1 0 0 0 0,-3-1 0 0 0,3 0 0 0 0,3 0 0 0 0,-5 0 0 0 0,3 0 0 0 0,-3 0 0 0 0,-7 0 0 0 0,4 0 0 0 0,3 0 0 0 0,-9 0 0 0 0,-2 0 0 0 0,-5 0 0 0 0,-4 0 0 0 0,-3 0 0 0 0,-3 0 0 0 0,-7 0 0 0 0,-20 0 0 0 0,-10 0 0 0 0,-5 0 0 0 0,10 0 0 0 0,10-5 0 0 0,7-8 0 0 0,13-1 0 0 0,5 2 0 0 0,-4-3 0 0 0,-1 2 0 0 0,-7-3 0 0 0,3-4 0 0 0,2 2 0 0 0,2-2 0 0 0,0-3 0 0 0,1 3 0 0 0,-1 4 0 0 0,-5 0 0 0 0,-13 3 0 0 0,-20 3 0 0 0,-14 4 0 0 0,-14-3 0 0 0,-13 0 0 0 0,-8 2 0 0 0,-6 2 0 0 0,-4 1 0 0 0,-1 3 0 0 0,0 0 0 0 0,0 1 0 0 0,0-5 0 0 0,2-2 0 0 0,-1 1 0 0 0,2 0 0 0 0,-1 3 0 0 0,-10 1 0 0 0,-20 0 0 0 0,-25 2 0 0 0,-42 0 0 0 0,-31 0 0 0 0,-15-5 0 0 0,-15-13 0 0 0,3-8 0 0 0,17 0 0 0 0,22 4 0 0 0,25 1 0 0 0,39-1 0 0 0,39-3 0 0 0,27 3 0 0 0,22 6 0 0 0,22 5 0 0 0,11 4 0 0 0,5 4 0 0 0,-5 2 0 0 0,-3 1 0 0 0,-7 1 0 0 0,-3 1 0 0 0,-11-2 0 0 0,-3 7 0 0 0,-7 0 0 0 0,-10 6 0 0 0,-4-1 0 0 0,-11 5 0 0 0,-7-2 0 0 0,-9 7 0 0 0,-14 6 0 0 0,-31 9 0 0 0,-33 9 0 0 0,-24 1 0 0 0,-15 4 0 0 0,-7 4 0 0 0,-4 9 0 0 0,0-1 0 0 0,6-1 0 0 0,15-5 0 0 0,11-7 0 0 0,11-7 0 0 0,6 0 0 0 0,6-2 0 0 0,6 3 0 0 0,5 0 0 0 0,9-9-16383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7869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73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9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7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212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3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5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0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91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1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.png"/><Relationship Id="rId7" Type="http://schemas.openxmlformats.org/officeDocument/2006/relationships/customXml" Target="../ink/ink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customXml" Target="../ink/ink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 picture containing food, fruit, indoor, bowl&#10;&#10;Description automatically generated">
            <a:extLst>
              <a:ext uri="{FF2B5EF4-FFF2-40B4-BE49-F238E27FC236}">
                <a16:creationId xmlns:a16="http://schemas.microsoft.com/office/drawing/2014/main" id="{AEB401D1-1AAE-41D6-8714-E8B334A4F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940" b="8104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Art Bible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Meiryo"/>
              </a:rPr>
              <a:t>Marble Game: Highs and Lows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F111-6896-47A4-9009-DBBC0D57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Meiryo"/>
              </a:rPr>
              <a:t>Colour</a:t>
            </a:r>
            <a:r>
              <a:rPr lang="en-US">
                <a:ea typeface="Meiryo"/>
              </a:rPr>
              <a:t> Palette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4AAF2-1985-40AE-B69F-56DDE13D9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607" y="344580"/>
            <a:ext cx="3918850" cy="1124365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>
                <a:ea typeface="Meiryo"/>
              </a:rPr>
              <a:t>Pieces of the level: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Red, blue, yellow, green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dirty="0">
              <a:ea typeface="Meiryo"/>
            </a:endParaRPr>
          </a:p>
        </p:txBody>
      </p:sp>
      <p:pic>
        <p:nvPicPr>
          <p:cNvPr id="5" name="Picture 7" descr="A picture containing toy, colorful, arranged, several&#10;&#10;Description automatically generated">
            <a:extLst>
              <a:ext uri="{FF2B5EF4-FFF2-40B4-BE49-F238E27FC236}">
                <a16:creationId xmlns:a16="http://schemas.microsoft.com/office/drawing/2014/main" id="{E6DC24EF-9268-43AF-8910-F9DAD47F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313" y="3205921"/>
            <a:ext cx="3681896" cy="3648766"/>
          </a:xfrm>
          <a:prstGeom prst="rect">
            <a:avLst/>
          </a:prstGeom>
        </p:spPr>
      </p:pic>
      <p:pic>
        <p:nvPicPr>
          <p:cNvPr id="6" name="Picture 6" descr="Treemap chart&#10;&#10;Description automatically generated">
            <a:extLst>
              <a:ext uri="{FF2B5EF4-FFF2-40B4-BE49-F238E27FC236}">
                <a16:creationId xmlns:a16="http://schemas.microsoft.com/office/drawing/2014/main" id="{AE677969-E8BC-4419-81B5-F3A7AB6D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460" y="162782"/>
            <a:ext cx="2599635" cy="3100551"/>
          </a:xfrm>
          <a:prstGeom prst="rect">
            <a:avLst/>
          </a:prstGeom>
        </p:spPr>
      </p:pic>
      <p:pic>
        <p:nvPicPr>
          <p:cNvPr id="4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4EBA22AE-922E-406B-91B8-539F81867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29" y="3605949"/>
            <a:ext cx="6205958" cy="3263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0ECD6-2B0B-4D7E-A8A3-50D965F521AF}"/>
              </a:ext>
            </a:extLst>
          </p:cNvPr>
          <p:cNvSpPr txBox="1"/>
          <p:nvPr/>
        </p:nvSpPr>
        <p:spPr>
          <a:xfrm>
            <a:off x="1888603" y="234194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Sky box</a:t>
            </a:r>
          </a:p>
        </p:txBody>
      </p:sp>
      <p:pic>
        <p:nvPicPr>
          <p:cNvPr id="10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22E562A6-9B63-4A82-A2AE-3C656437B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665" y="2234878"/>
            <a:ext cx="2058365" cy="13754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7DB8EC-8BD2-45B6-AD35-AEBD978B591F}"/>
              </a:ext>
            </a:extLst>
          </p:cNvPr>
          <p:cNvCxnSpPr/>
          <p:nvPr/>
        </p:nvCxnSpPr>
        <p:spPr>
          <a:xfrm flipH="1">
            <a:off x="2228367" y="2755980"/>
            <a:ext cx="387753" cy="1184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9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C4DB2-04E2-4A0A-AEEE-6EEDB639D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US" sz="3200">
                <a:ea typeface="Meiryo"/>
              </a:rPr>
              <a:t>Level of Detail</a:t>
            </a:r>
            <a:endParaRPr lang="en-US" sz="3200"/>
          </a:p>
        </p:txBody>
      </p:sp>
      <p:pic>
        <p:nvPicPr>
          <p:cNvPr id="6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0DB123F-35C2-4D8E-8B5D-695FE370E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57" b="7117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ADA404-49FB-4F8D-A15A-76A9EB4F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/>
              <a:t>The entire level can be seen</a:t>
            </a:r>
          </a:p>
        </p:txBody>
      </p:sp>
    </p:spTree>
    <p:extLst>
      <p:ext uri="{BB962C8B-B14F-4D97-AF65-F5344CB8AC3E}">
        <p14:creationId xmlns:p14="http://schemas.microsoft.com/office/powerpoint/2010/main" val="15000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79F0-0F87-494D-A5E7-938E2797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Feature Asset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D9847-1A51-4EC4-8826-5C83854FE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7162931" cy="1042150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dirty="0">
                <a:ea typeface="Meiryo"/>
              </a:rPr>
              <a:t>Part 1 The Spaceship</a:t>
            </a:r>
          </a:p>
          <a:p>
            <a:r>
              <a:rPr lang="en-US">
                <a:ea typeface="Meiryo"/>
              </a:rPr>
              <a:t>Concepts + references</a:t>
            </a:r>
          </a:p>
        </p:txBody>
      </p:sp>
      <p:pic>
        <p:nvPicPr>
          <p:cNvPr id="5" name="Picture 5" descr="A picture containing LEGO, toy, indoor&#10;&#10;Description automatically generated">
            <a:extLst>
              <a:ext uri="{FF2B5EF4-FFF2-40B4-BE49-F238E27FC236}">
                <a16:creationId xmlns:a16="http://schemas.microsoft.com/office/drawing/2014/main" id="{1060175B-8AE2-460C-90E8-73B35D8F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444" y="-7178"/>
            <a:ext cx="4410765" cy="3316356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860590D-782B-495E-A50C-275F7573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9" y="-4003"/>
            <a:ext cx="6217842" cy="3500681"/>
          </a:xfrm>
          <a:prstGeom prst="rect">
            <a:avLst/>
          </a:prstGeom>
        </p:spPr>
      </p:pic>
      <p:pic>
        <p:nvPicPr>
          <p:cNvPr id="6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CB921920-667B-4586-B3DD-D8601CDB4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057" y="4154121"/>
            <a:ext cx="2458872" cy="2707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AAFB5-1DBB-4B6D-9552-35E953959075}"/>
              </a:ext>
            </a:extLst>
          </p:cNvPr>
          <p:cNvSpPr txBox="1"/>
          <p:nvPr/>
        </p:nvSpPr>
        <p:spPr>
          <a:xfrm>
            <a:off x="7753109" y="-1931"/>
            <a:ext cx="27528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Needs cockpit + wings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556DD7-9090-48E3-BC99-345E290E85F8}"/>
              </a:ext>
            </a:extLst>
          </p:cNvPr>
          <p:cNvCxnSpPr/>
          <p:nvPr/>
        </p:nvCxnSpPr>
        <p:spPr>
          <a:xfrm>
            <a:off x="8704282" y="481434"/>
            <a:ext cx="65589" cy="186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51734B-0F2A-45CB-9007-B0D55A391570}"/>
              </a:ext>
            </a:extLst>
          </p:cNvPr>
          <p:cNvCxnSpPr>
            <a:cxnSpLocks/>
          </p:cNvCxnSpPr>
          <p:nvPr/>
        </p:nvCxnSpPr>
        <p:spPr>
          <a:xfrm flipH="1">
            <a:off x="9898402" y="365687"/>
            <a:ext cx="59803" cy="731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5F3BE2-2499-442F-9A34-D1E3C0B946F2}"/>
              </a:ext>
            </a:extLst>
          </p:cNvPr>
          <p:cNvCxnSpPr>
            <a:cxnSpLocks/>
          </p:cNvCxnSpPr>
          <p:nvPr/>
        </p:nvCxnSpPr>
        <p:spPr>
          <a:xfrm>
            <a:off x="9929268" y="365687"/>
            <a:ext cx="625032" cy="27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>
            <a:extLst>
              <a:ext uri="{FF2B5EF4-FFF2-40B4-BE49-F238E27FC236}">
                <a16:creationId xmlns:a16="http://schemas.microsoft.com/office/drawing/2014/main" id="{C25D4886-4737-44A7-8EE1-15EA1017A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361" y="1929"/>
            <a:ext cx="1595835" cy="2503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B9DD0B-E710-466C-A00C-56A214478069}"/>
              </a:ext>
            </a:extLst>
          </p:cNvPr>
          <p:cNvSpPr txBox="1"/>
          <p:nvPr/>
        </p:nvSpPr>
        <p:spPr>
          <a:xfrm>
            <a:off x="4537517" y="409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External Tank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4F25F-52E7-4324-A8CB-352E4039FE0C}"/>
              </a:ext>
            </a:extLst>
          </p:cNvPr>
          <p:cNvCxnSpPr>
            <a:cxnSpLocks/>
          </p:cNvCxnSpPr>
          <p:nvPr/>
        </p:nvCxnSpPr>
        <p:spPr>
          <a:xfrm flipV="1">
            <a:off x="5588761" y="392694"/>
            <a:ext cx="1724627" cy="21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5C659436-580F-4025-9624-F7D0AF5F6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29" y="3355574"/>
            <a:ext cx="4662669" cy="350351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9BBFD4B-82FB-407B-92F9-FA295CE98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638" y="4067032"/>
            <a:ext cx="1890215" cy="27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8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EF0E-B5BF-44F9-90FB-E0339348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eiryo"/>
              </a:rPr>
              <a:t>Feature Asset part 2 </a:t>
            </a:r>
            <a:r>
              <a:rPr lang="en-US" sz="1800">
                <a:ea typeface="Meiryo"/>
              </a:rPr>
              <a:t>Functionality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10AF-8914-4FF0-91CC-D8EAA4314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26860"/>
            <a:ext cx="8595360" cy="1951605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 algn="r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3</a:t>
            </a:r>
            <a:endParaRPr lang="en-US" dirty="0">
              <a:ea typeface="Meiryo"/>
            </a:endParaRPr>
          </a:p>
          <a:p>
            <a:pPr marL="285750" indent="-285750" algn="ctr"/>
            <a:r>
              <a:rPr lang="en-US">
                <a:ea typeface="Meiryo"/>
              </a:rPr>
              <a:t>2</a:t>
            </a:r>
          </a:p>
          <a:p>
            <a:pPr marL="285750" indent="-285750"/>
            <a:r>
              <a:rPr lang="en-US">
                <a:ea typeface="Meiryo"/>
              </a:rPr>
              <a:t>1</a:t>
            </a:r>
            <a:endParaRPr lang="en-US" dirty="0">
              <a:ea typeface="Meiryo"/>
            </a:endParaRPr>
          </a:p>
        </p:txBody>
      </p:sp>
      <p:pic>
        <p:nvPicPr>
          <p:cNvPr id="4" name="Picture 4" descr="A picture containing sky, outdoor, ship, transport&#10;&#10;Description automatically generated">
            <a:extLst>
              <a:ext uri="{FF2B5EF4-FFF2-40B4-BE49-F238E27FC236}">
                <a16:creationId xmlns:a16="http://schemas.microsoft.com/office/drawing/2014/main" id="{D66F7906-EB60-4167-A45A-4DD711D7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520" y="3837557"/>
            <a:ext cx="4403677" cy="292464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38F42C-9508-462A-8AB6-F24E6DA40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180" y="2668137"/>
            <a:ext cx="2627910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45F6D9E-6F92-4F6A-A2A9-301817C9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01" y="5219131"/>
            <a:ext cx="1423917" cy="14239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40E35B9-9930-4260-BFE6-887D70C1AFDD}"/>
              </a:ext>
            </a:extLst>
          </p:cNvPr>
          <p:cNvSpPr/>
          <p:nvPr/>
        </p:nvSpPr>
        <p:spPr>
          <a:xfrm>
            <a:off x="3011606" y="6213142"/>
            <a:ext cx="909850" cy="43217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4ECE41-28E4-460E-B24E-722CFBFE174B}"/>
                  </a:ext>
                </a:extLst>
              </p14:cNvPr>
              <p14:cNvContentPartPr/>
              <p14:nvPr/>
            </p14:nvContentPartPr>
            <p14:xfrm>
              <a:off x="1603612" y="5970309"/>
              <a:ext cx="1819274" cy="45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4ECE41-28E4-460E-B24E-722CFBFE17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5935" y="5952166"/>
                <a:ext cx="1854988" cy="493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8A0C7B-B054-4331-A8B6-A6343CA0AB2F}"/>
                  </a:ext>
                </a:extLst>
              </p14:cNvPr>
              <p14:cNvContentPartPr/>
              <p14:nvPr/>
            </p14:nvContentPartPr>
            <p14:xfrm>
              <a:off x="5493223" y="4172184"/>
              <a:ext cx="3629025" cy="333374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8A0C7B-B054-4331-A8B6-A6343CA0AB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5200" y="4154105"/>
                <a:ext cx="3664710" cy="3691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6211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699B-7D50-40A3-B126-FBB06B2B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Design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C3A6-F158-4853-8DF3-2DA8C011E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endParaRPr lang="en-US" dirty="0">
              <a:ea typeface="Meiryo"/>
            </a:endParaRPr>
          </a:p>
          <a:p>
            <a:pPr marL="285750" indent="-285750"/>
            <a:r>
              <a:rPr lang="en-US">
                <a:ea typeface="Meiryo"/>
              </a:rPr>
              <a:t>The Feature Asset must be seen by the player</a:t>
            </a:r>
          </a:p>
          <a:p>
            <a:pPr lvl="2"/>
            <a:r>
              <a:rPr lang="en-US">
                <a:ea typeface="Meiryo"/>
              </a:rPr>
              <a:t>The end goal</a:t>
            </a:r>
            <a:endParaRPr lang="en-US" i="0">
              <a:ea typeface="Meiryo"/>
            </a:endParaRPr>
          </a:p>
          <a:p>
            <a:pPr marL="285750" lvl="3" indent="-285750">
              <a:buFont typeface="Arial" panose="020B0503020204020204" pitchFamily="34" charset="0"/>
              <a:buChar char="•"/>
            </a:pPr>
            <a:r>
              <a:rPr lang="en-US" sz="1800">
                <a:solidFill>
                  <a:srgbClr val="404040"/>
                </a:solidFill>
                <a:ea typeface="Meiryo"/>
              </a:rPr>
              <a:t>The main level will be made of connected pieces</a:t>
            </a:r>
          </a:p>
          <a:p>
            <a:pPr marL="285750" lvl="3" indent="-285750">
              <a:buFont typeface="Arial" panose="020B0503020204020204" pitchFamily="34" charset="0"/>
              <a:buChar char="•"/>
            </a:pPr>
            <a:endParaRPr lang="en-US" sz="1800" dirty="0">
              <a:solidFill>
                <a:srgbClr val="404040"/>
              </a:solidFill>
              <a:ea typeface="Meiryo"/>
            </a:endParaRPr>
          </a:p>
          <a:p>
            <a:pPr marL="0" lvl="3" indent="0">
              <a:buNone/>
            </a:pPr>
            <a:r>
              <a:rPr lang="en-US" sz="1800">
                <a:solidFill>
                  <a:srgbClr val="404040"/>
                </a:solidFill>
                <a:ea typeface="Meiryo"/>
              </a:rPr>
              <a:t>Player</a:t>
            </a:r>
          </a:p>
          <a:p>
            <a:pPr marL="0" lvl="3" indent="0" algn="ctr">
              <a:buNone/>
            </a:pPr>
            <a:r>
              <a:rPr lang="en-US" sz="1800">
                <a:solidFill>
                  <a:srgbClr val="404040"/>
                </a:solidFill>
                <a:ea typeface="Meiryo"/>
              </a:rPr>
              <a:t>Feature Asset</a:t>
            </a:r>
            <a:endParaRPr lang="en-US" sz="1800" dirty="0">
              <a:solidFill>
                <a:srgbClr val="404040"/>
              </a:solidFill>
              <a:ea typeface="Meiryo"/>
            </a:endParaRPr>
          </a:p>
        </p:txBody>
      </p:sp>
      <p:pic>
        <p:nvPicPr>
          <p:cNvPr id="5" name="Picture 5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836C84BC-5B66-45A6-BE0A-2E54F60CD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385528"/>
            <a:ext cx="1685498" cy="2124403"/>
          </a:xfrm>
          <a:prstGeom prst="rect">
            <a:avLst/>
          </a:prstGeom>
        </p:spPr>
      </p:pic>
      <p:pic>
        <p:nvPicPr>
          <p:cNvPr id="6" name="Picture 6" descr="A picture containing projector&#10;&#10;Description automatically generated">
            <a:extLst>
              <a:ext uri="{FF2B5EF4-FFF2-40B4-BE49-F238E27FC236}">
                <a16:creationId xmlns:a16="http://schemas.microsoft.com/office/drawing/2014/main" id="{50429D45-985C-4D80-9F94-00FEA28A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64" y="3103728"/>
            <a:ext cx="2743200" cy="27432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E5F7C3B-2786-404D-A5F4-769D09F9B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" t="435" r="50245"/>
          <a:stretch/>
        </p:blipFill>
        <p:spPr>
          <a:xfrm>
            <a:off x="4490179" y="4253552"/>
            <a:ext cx="2295655" cy="260121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2EDA375-5E6B-456B-8525-287C718F1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341" y="449321"/>
            <a:ext cx="3709916" cy="2225949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1F809A2-3050-462D-A760-95FAA99F26CA}"/>
              </a:ext>
            </a:extLst>
          </p:cNvPr>
          <p:cNvCxnSpPr/>
          <p:nvPr/>
        </p:nvCxnSpPr>
        <p:spPr>
          <a:xfrm flipV="1">
            <a:off x="6714272" y="2135087"/>
            <a:ext cx="695574" cy="990960"/>
          </a:xfrm>
          <a:prstGeom prst="curvedConnector3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993526-CE9F-4CC9-83EB-A5E9052D9846}"/>
              </a:ext>
            </a:extLst>
          </p:cNvPr>
          <p:cNvCxnSpPr/>
          <p:nvPr/>
        </p:nvCxnSpPr>
        <p:spPr>
          <a:xfrm>
            <a:off x="3807726" y="4848366"/>
            <a:ext cx="1278340" cy="31162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0D51-E40D-4A3B-8939-87068968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Art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52BEF-3F83-4AA4-85D0-D73387987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r>
              <a:rPr lang="en-US">
                <a:ea typeface="Meiryo"/>
              </a:rPr>
              <a:t>Photoshop and MS Paint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Drawing and texturing</a:t>
            </a:r>
            <a:endParaRPr lang="en-US" dirty="0">
              <a:ea typeface="Meiryo"/>
            </a:endParaRPr>
          </a:p>
          <a:p>
            <a:r>
              <a:rPr lang="en-US" dirty="0">
                <a:ea typeface="Meiryo"/>
              </a:rPr>
              <a:t>Maya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3D modelling</a:t>
            </a:r>
            <a:endParaRPr lang="en-US" dirty="0">
              <a:ea typeface="Meiryo"/>
            </a:endParaRPr>
          </a:p>
          <a:p>
            <a:r>
              <a:rPr lang="en-US" dirty="0">
                <a:ea typeface="Meiryo"/>
              </a:rPr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2860544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6C27-9830-4E4D-9500-98DA9A69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56FFF-6F90-4A41-B992-B23A8DE7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2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8B58-8CA8-43C0-BFBA-633446BF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Technical Guidelines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557E3-10F3-426E-BC84-FDDCE52D1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 fontScale="85000" lnSpcReduction="20000"/>
          </a:bodyPr>
          <a:lstStyle/>
          <a:p>
            <a:r>
              <a:rPr lang="en-US">
                <a:ea typeface="Meiryo"/>
              </a:rPr>
              <a:t>Platform: PC</a:t>
            </a:r>
          </a:p>
          <a:p>
            <a:r>
              <a:rPr lang="en-US">
                <a:ea typeface="Meiryo"/>
              </a:rPr>
              <a:t>File types and formats: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.mb(Maya) 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PNG</a:t>
            </a:r>
            <a:endParaRPr lang="en-US" dirty="0">
              <a:ea typeface="Meiryo"/>
            </a:endParaRPr>
          </a:p>
          <a:p>
            <a:r>
              <a:rPr lang="en-US" dirty="0">
                <a:ea typeface="Meiryo"/>
              </a:rPr>
              <a:t>Name conventions:</a:t>
            </a:r>
          </a:p>
          <a:p>
            <a:endParaRPr lang="en-US" dirty="0">
              <a:ea typeface="Meiryo"/>
            </a:endParaRPr>
          </a:p>
          <a:p>
            <a:r>
              <a:rPr lang="en-US" dirty="0">
                <a:ea typeface="Meiryo"/>
              </a:rPr>
              <a:t>Folder Structure:</a:t>
            </a:r>
          </a:p>
          <a:p>
            <a:endParaRPr lang="en-US" dirty="0">
              <a:ea typeface="Meiryo"/>
            </a:endParaRPr>
          </a:p>
          <a:p>
            <a:r>
              <a:rPr lang="en-US" dirty="0">
                <a:ea typeface="Meiryo"/>
              </a:rPr>
              <a:t>Limitations:</a:t>
            </a:r>
          </a:p>
          <a:p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22350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DD1A-9E12-4226-9FB8-FC82DE4D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US" dirty="0">
                <a:ea typeface="Meiryo"/>
              </a:rPr>
              <a:t>Project Overview</a:t>
            </a:r>
            <a:endParaRPr lang="en-US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D24E680-A1F2-410E-89AA-C334353EE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" r="4972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869-96F6-4E06-87EF-3686A126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/>
            <a:r>
              <a:rPr lang="en-US">
                <a:ea typeface="Meiryo"/>
              </a:rPr>
              <a:t>The player must roll the marble through the pipes and ramps to reach the rocket. </a:t>
            </a:r>
            <a:endParaRPr lang="en-US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dirty="0">
                <a:ea typeface="Meiryo"/>
              </a:rPr>
              <a:t>The level will involve multiple paths made up of slides and ramps, like a marble </a:t>
            </a:r>
            <a:r>
              <a:rPr lang="en-US">
                <a:ea typeface="Meiryo"/>
              </a:rPr>
              <a:t>run. </a:t>
            </a:r>
          </a:p>
          <a:p>
            <a:pPr marL="285750" indent="-285750"/>
            <a:r>
              <a:rPr lang="en-US" dirty="0">
                <a:ea typeface="Meiryo"/>
              </a:rPr>
              <a:t>NOTE: There are no characters in this </a:t>
            </a:r>
            <a:r>
              <a:rPr lang="en-US">
                <a:ea typeface="Meiryo"/>
              </a:rPr>
              <a:t>game</a:t>
            </a:r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66739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6F44-1BEC-44E0-8162-533C94AC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" y="-1476"/>
            <a:ext cx="8770571" cy="824409"/>
          </a:xfrm>
        </p:spPr>
        <p:txBody>
          <a:bodyPr/>
          <a:lstStyle/>
          <a:p>
            <a:r>
              <a:rPr lang="en-US" dirty="0">
                <a:ea typeface="Meiryo"/>
              </a:rPr>
              <a:t>Reference / mood board</a:t>
            </a:r>
            <a:endParaRPr lang="en-US" dirty="0"/>
          </a:p>
        </p:txBody>
      </p:sp>
      <p:pic>
        <p:nvPicPr>
          <p:cNvPr id="6" name="Picture 6" descr="A picture containing person, indoor, preparing&#10;&#10;Description automatically generated">
            <a:extLst>
              <a:ext uri="{FF2B5EF4-FFF2-40B4-BE49-F238E27FC236}">
                <a16:creationId xmlns:a16="http://schemas.microsoft.com/office/drawing/2014/main" id="{1C2260D5-BA90-4C65-B685-5C338D163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22" y="4302149"/>
            <a:ext cx="3836504" cy="2560658"/>
          </a:xfrm>
          <a:prstGeom prst="rect">
            <a:avLst/>
          </a:prstGeom>
        </p:spPr>
      </p:pic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AF209901-852A-48CF-92AD-F38DEC79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009" y="1666582"/>
            <a:ext cx="2743200" cy="2442575"/>
          </a:xfrm>
          <a:prstGeom prst="rect">
            <a:avLst/>
          </a:prstGeom>
        </p:spPr>
      </p:pic>
      <p:pic>
        <p:nvPicPr>
          <p:cNvPr id="13" name="Picture 4" descr="A picture containing indoor, colorful, toy&#10;&#10;Description automatically generated">
            <a:extLst>
              <a:ext uri="{FF2B5EF4-FFF2-40B4-BE49-F238E27FC236}">
                <a16:creationId xmlns:a16="http://schemas.microsoft.com/office/drawing/2014/main" id="{AD230D5B-491C-402C-B7C4-74776A6D2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701" y="1976508"/>
            <a:ext cx="3802747" cy="2126347"/>
          </a:xfrm>
          <a:prstGeom prst="rect">
            <a:avLst/>
          </a:prstGeom>
        </p:spPr>
      </p:pic>
      <p:pic>
        <p:nvPicPr>
          <p:cNvPr id="10" name="Picture 14" descr="A picture containing indoor, decorated, outdoor object&#10;&#10;Description automatically generated">
            <a:extLst>
              <a:ext uri="{FF2B5EF4-FFF2-40B4-BE49-F238E27FC236}">
                <a16:creationId xmlns:a16="http://schemas.microsoft.com/office/drawing/2014/main" id="{3B5FC503-F98F-4D34-BDD3-563DDEB69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3" y="1011771"/>
            <a:ext cx="3013275" cy="2269601"/>
          </a:xfrm>
          <a:prstGeom prst="rect">
            <a:avLst/>
          </a:prstGeom>
        </p:spPr>
      </p:pic>
      <p:pic>
        <p:nvPicPr>
          <p:cNvPr id="4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7DB2C394-5D50-44C0-B4F4-F870AF2E6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862" y="4101834"/>
            <a:ext cx="1981201" cy="2771406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5B9C6242-A6A1-42BA-95BE-36607FD32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3745" y="3432411"/>
            <a:ext cx="4741883" cy="3430114"/>
          </a:xfrm>
        </p:spPr>
      </p:pic>
      <p:pic>
        <p:nvPicPr>
          <p:cNvPr id="18" name="Picture 18" descr="Diagram, engineering drawing&#10;&#10;Description automatically generated">
            <a:extLst>
              <a:ext uri="{FF2B5EF4-FFF2-40B4-BE49-F238E27FC236}">
                <a16:creationId xmlns:a16="http://schemas.microsoft.com/office/drawing/2014/main" id="{6E284AB3-B454-4590-93C5-BF8007648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668" y="1710032"/>
            <a:ext cx="2174544" cy="1572743"/>
          </a:xfrm>
          <a:prstGeom prst="rect">
            <a:avLst/>
          </a:prstGeom>
        </p:spPr>
      </p:pic>
      <p:pic>
        <p:nvPicPr>
          <p:cNvPr id="19" name="Picture 22" descr="A picture containing sky, green, transport, balloon&#10;&#10;Description automatically generated">
            <a:extLst>
              <a:ext uri="{FF2B5EF4-FFF2-40B4-BE49-F238E27FC236}">
                <a16:creationId xmlns:a16="http://schemas.microsoft.com/office/drawing/2014/main" id="{88F9CCD9-15A1-4DA8-AA70-D7D54A5558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9146" y="53027"/>
            <a:ext cx="2743200" cy="1543050"/>
          </a:xfrm>
          <a:prstGeom prst="rect">
            <a:avLst/>
          </a:prstGeom>
        </p:spPr>
      </p:pic>
      <p:pic>
        <p:nvPicPr>
          <p:cNvPr id="23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002F215-559F-4DAC-BD8C-E727E0B6A6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6459" y="91895"/>
            <a:ext cx="2424753" cy="16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8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1D2E8-262E-4694-9A47-156A4A61E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83" y="5181600"/>
            <a:ext cx="10156435" cy="1076324"/>
          </a:xfrm>
        </p:spPr>
        <p:txBody>
          <a:bodyPr>
            <a:normAutofit/>
          </a:bodyPr>
          <a:lstStyle/>
          <a:p>
            <a:r>
              <a:rPr lang="en-US" sz="5400">
                <a:ea typeface="Meiryo"/>
              </a:rPr>
              <a:t>Project Art Style</a:t>
            </a:r>
            <a:endParaRPr lang="en-US" sz="5400"/>
          </a:p>
        </p:txBody>
      </p:sp>
      <p:pic>
        <p:nvPicPr>
          <p:cNvPr id="10" name="Picture 10" descr="A picture containing colorful, decorated&#10;&#10;Description automatically generated">
            <a:extLst>
              <a:ext uri="{FF2B5EF4-FFF2-40B4-BE49-F238E27FC236}">
                <a16:creationId xmlns:a16="http://schemas.microsoft.com/office/drawing/2014/main" id="{9A1ADBDE-7683-41DA-8651-0ECDB1D9F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334"/>
          <a:stretch/>
        </p:blipFill>
        <p:spPr>
          <a:xfrm>
            <a:off x="460384" y="-2785"/>
            <a:ext cx="5879290" cy="4394462"/>
          </a:xfrm>
          <a:prstGeom prst="rect">
            <a:avLst/>
          </a:prstGeom>
        </p:spPr>
      </p:pic>
      <p:pic>
        <p:nvPicPr>
          <p:cNvPr id="14" name="Picture 15" descr="Diagram&#10;&#10;Description automatically generated">
            <a:extLst>
              <a:ext uri="{FF2B5EF4-FFF2-40B4-BE49-F238E27FC236}">
                <a16:creationId xmlns:a16="http://schemas.microsoft.com/office/drawing/2014/main" id="{EF1F38FA-665C-48DC-A131-725127C18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8"/>
          <a:stretch/>
        </p:blipFill>
        <p:spPr>
          <a:xfrm>
            <a:off x="6342961" y="2597"/>
            <a:ext cx="5845172" cy="4326835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0D9BE1B-1523-4E2E-857F-22D6D6F5C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335" y="4391166"/>
            <a:ext cx="2912888" cy="5429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Bright Backgrounds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28F1F-B723-4BE4-8B78-3C7C52C1B3A9}"/>
              </a:ext>
            </a:extLst>
          </p:cNvPr>
          <p:cNvSpPr txBox="1"/>
          <p:nvPr/>
        </p:nvSpPr>
        <p:spPr>
          <a:xfrm>
            <a:off x="7533565" y="44969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Contrast with level</a:t>
            </a:r>
          </a:p>
        </p:txBody>
      </p:sp>
    </p:spTree>
    <p:extLst>
      <p:ext uri="{BB962C8B-B14F-4D97-AF65-F5344CB8AC3E}">
        <p14:creationId xmlns:p14="http://schemas.microsoft.com/office/powerpoint/2010/main" val="366735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1039D44-D9E7-4F27-B51A-A9D87AB78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84643-343A-47A9-804B-8DA72398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076" y="365760"/>
            <a:ext cx="4639436" cy="1325562"/>
          </a:xfrm>
        </p:spPr>
        <p:txBody>
          <a:bodyPr>
            <a:normAutofit/>
          </a:bodyPr>
          <a:lstStyle/>
          <a:p>
            <a:r>
              <a:rPr lang="en-US">
                <a:ea typeface="Meiryo"/>
              </a:rPr>
              <a:t>Environment / Atmosphere</a:t>
            </a:r>
            <a:endParaRPr lang="en-US"/>
          </a:p>
        </p:txBody>
      </p:sp>
      <p:pic>
        <p:nvPicPr>
          <p:cNvPr id="3" name="Picture 4" descr="A picture containing LEGO, toy, indoor, box&#10;&#10;Description automatically generated">
            <a:extLst>
              <a:ext uri="{FF2B5EF4-FFF2-40B4-BE49-F238E27FC236}">
                <a16:creationId xmlns:a16="http://schemas.microsoft.com/office/drawing/2014/main" id="{9E780B65-E0B0-4688-8475-BD2E960C2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0" r="19169"/>
          <a:stretch/>
        </p:blipFill>
        <p:spPr>
          <a:xfrm>
            <a:off x="20" y="-2"/>
            <a:ext cx="3923255" cy="3933014"/>
          </a:xfrm>
          <a:custGeom>
            <a:avLst/>
            <a:gdLst/>
            <a:ahLst/>
            <a:cxnLst/>
            <a:rect l="l" t="t" r="r" b="b"/>
            <a:pathLst>
              <a:path w="3923275" h="3933014">
                <a:moveTo>
                  <a:pt x="0" y="0"/>
                </a:moveTo>
                <a:lnTo>
                  <a:pt x="3923275" y="0"/>
                </a:lnTo>
                <a:lnTo>
                  <a:pt x="3923275" y="2938430"/>
                </a:lnTo>
                <a:lnTo>
                  <a:pt x="2058168" y="2938430"/>
                </a:lnTo>
                <a:lnTo>
                  <a:pt x="2058168" y="3933014"/>
                </a:lnTo>
                <a:lnTo>
                  <a:pt x="0" y="3933014"/>
                </a:lnTo>
                <a:close/>
              </a:path>
            </a:pathLst>
          </a:cu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C2C1DDAA-D882-4FF1-A3CE-E86DB88D4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8776" y="160866"/>
            <a:ext cx="1827348" cy="2803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336A49-AFC8-471F-87B4-2F3D41F76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6" y="1828800"/>
            <a:ext cx="4677389" cy="44767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Open skies</a:t>
            </a:r>
          </a:p>
          <a:p>
            <a:r>
              <a:rPr lang="en-US"/>
              <a:t>Small playing space in a large world</a:t>
            </a:r>
            <a:endParaRPr lang="en-US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3010638-0FEA-47F7-8EC7-88B0FE33E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001" y="4110824"/>
            <a:ext cx="1883167" cy="25762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BB0EDAEA-F3C8-4693-B87A-19B125C8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" b="4"/>
          <a:stretch/>
        </p:blipFill>
        <p:spPr>
          <a:xfrm>
            <a:off x="2233168" y="3124931"/>
            <a:ext cx="3712955" cy="37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2631-D4E7-4211-A9E9-042F2596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079" y="365759"/>
            <a:ext cx="4440488" cy="2072640"/>
          </a:xfrm>
        </p:spPr>
        <p:txBody>
          <a:bodyPr>
            <a:normAutofit/>
          </a:bodyPr>
          <a:lstStyle/>
          <a:p>
            <a:r>
              <a:rPr lang="en-US" sz="4000">
                <a:ea typeface="Meiryo"/>
              </a:rPr>
              <a:t>Models</a:t>
            </a:r>
            <a:endParaRPr lang="en-US" sz="4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5E9321-8E84-45AC-AD89-51E914F6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4481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1A700DC-DD5C-4DE0-AC7B-CCBF3E174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264" y="239052"/>
            <a:ext cx="5862737" cy="37506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Chart, funnel chart&#10;&#10;Description automatically generated">
            <a:extLst>
              <a:ext uri="{FF2B5EF4-FFF2-40B4-BE49-F238E27FC236}">
                <a16:creationId xmlns:a16="http://schemas.microsoft.com/office/drawing/2014/main" id="{B252E4EA-349B-48B7-B409-6D6EEBBA3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6" y="1290668"/>
            <a:ext cx="5534804" cy="164660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F861D4E-31C2-4893-913B-12F1EB82E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208" y="4154693"/>
            <a:ext cx="2849414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554A7E-41A3-4DC5-9E04-47E7C156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7489" y="4154694"/>
            <a:ext cx="2848512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F9292A93-D200-4B33-8EB5-63B771714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37" y="4539711"/>
            <a:ext cx="2531442" cy="1582150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5DF84BD-68DB-4FA3-850E-141189509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080" y="2750024"/>
            <a:ext cx="4377422" cy="3788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Low poly designs</a:t>
            </a:r>
          </a:p>
          <a:p>
            <a:endParaRPr lang="en-US" dirty="0"/>
          </a:p>
          <a:p>
            <a:r>
              <a:rPr lang="en-US"/>
              <a:t>A Floor Panel (Pre-made)</a:t>
            </a:r>
            <a:endParaRPr lang="en-US" dirty="0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35E2D497-D0F8-402D-84E1-366AF7CB0A16}"/>
              </a:ext>
            </a:extLst>
          </p:cNvPr>
          <p:cNvCxnSpPr/>
          <p:nvPr/>
        </p:nvCxnSpPr>
        <p:spPr>
          <a:xfrm flipH="1">
            <a:off x="6052783" y="3870276"/>
            <a:ext cx="655091" cy="709684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1B5FDCB1-894D-4321-AD5F-FF953E63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533" y="4444052"/>
            <a:ext cx="25336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2781DDF-FAC9-41BA-A2E2-B4F31ED73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8F7094-4DEE-4838-9B61-6D64637BF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370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CF76B-7F02-4F88-929A-8C57D181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6" y="758952"/>
            <a:ext cx="3687946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5E1DE-E142-4302-9A20-48EBE81EF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4800600"/>
            <a:ext cx="3702424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Reflective surfaces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053623-75F2-4357-89C3-01E1F397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82063" cy="29640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A picture containing LEGO, toy, plastic&#10;&#10;Description automatically generated">
            <a:extLst>
              <a:ext uri="{FF2B5EF4-FFF2-40B4-BE49-F238E27FC236}">
                <a16:creationId xmlns:a16="http://schemas.microsoft.com/office/drawing/2014/main" id="{3326A6D7-FF15-433E-A4A5-1AC10E3D5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8" r="3" b="3"/>
          <a:stretch/>
        </p:blipFill>
        <p:spPr>
          <a:xfrm>
            <a:off x="-14481" y="3124929"/>
            <a:ext cx="4786792" cy="3733070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5C5C0FD-3626-4B5A-B677-73FF5A8EE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49" r="12623" b="-4"/>
          <a:stretch/>
        </p:blipFill>
        <p:spPr>
          <a:xfrm>
            <a:off x="3042933" y="10"/>
            <a:ext cx="3934287" cy="3933002"/>
          </a:xfrm>
          <a:custGeom>
            <a:avLst/>
            <a:gdLst/>
            <a:ahLst/>
            <a:cxnLst/>
            <a:rect l="l" t="t" r="r" b="b"/>
            <a:pathLst>
              <a:path w="3934287" h="3933012">
                <a:moveTo>
                  <a:pt x="0" y="0"/>
                </a:moveTo>
                <a:lnTo>
                  <a:pt x="3934287" y="0"/>
                </a:lnTo>
                <a:lnTo>
                  <a:pt x="3934287" y="3933012"/>
                </a:lnTo>
                <a:lnTo>
                  <a:pt x="1890252" y="3933012"/>
                </a:lnTo>
                <a:lnTo>
                  <a:pt x="1890252" y="2964062"/>
                </a:lnTo>
                <a:lnTo>
                  <a:pt x="0" y="2964062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4A281C-386A-4459-A1C6-23A05B5C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182" y="4093880"/>
            <a:ext cx="2044035" cy="2764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FC7481-F475-4B4B-A122-A0987E9DF137}"/>
              </a:ext>
            </a:extLst>
          </p:cNvPr>
          <p:cNvCxnSpPr/>
          <p:nvPr/>
        </p:nvCxnSpPr>
        <p:spPr>
          <a:xfrm flipH="1" flipV="1">
            <a:off x="6470290" y="3720546"/>
            <a:ext cx="1030573" cy="117397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3440AA-1EE6-4F29-B796-2CC8181DF56E}"/>
              </a:ext>
            </a:extLst>
          </p:cNvPr>
          <p:cNvSpPr txBox="1"/>
          <p:nvPr/>
        </p:nvSpPr>
        <p:spPr>
          <a:xfrm>
            <a:off x="2723130" y="3431523"/>
            <a:ext cx="2121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ea typeface="Meiryo"/>
              </a:rPr>
              <a:t>Plastic toy look</a:t>
            </a:r>
          </a:p>
        </p:txBody>
      </p:sp>
    </p:spTree>
    <p:extLst>
      <p:ext uri="{BB962C8B-B14F-4D97-AF65-F5344CB8AC3E}">
        <p14:creationId xmlns:p14="http://schemas.microsoft.com/office/powerpoint/2010/main" val="38915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00ECB84-C1FB-4283-8702-422EB096B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215"/>
            <a:ext cx="11292840" cy="68642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B39EE-F6E6-475A-953F-075DC411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9" y="4551036"/>
            <a:ext cx="3863778" cy="1837962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ea typeface="Meiryo"/>
              </a:rPr>
              <a:t>Camera</a:t>
            </a:r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5A0DD7F-BF0C-41A3-880A-C07B953C4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6" r="31161" b="-1"/>
          <a:stretch/>
        </p:blipFill>
        <p:spPr>
          <a:xfrm>
            <a:off x="1" y="10"/>
            <a:ext cx="3648300" cy="4233658"/>
          </a:xfrm>
          <a:prstGeom prst="rect">
            <a:avLst/>
          </a:prstGeom>
        </p:spPr>
      </p:pic>
      <p:pic>
        <p:nvPicPr>
          <p:cNvPr id="8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27C4B319-74CC-4FBC-A276-A94BE08CE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8" r="33709" b="-1"/>
          <a:stretch/>
        </p:blipFill>
        <p:spPr>
          <a:xfrm>
            <a:off x="3767175" y="10"/>
            <a:ext cx="3648301" cy="4227443"/>
          </a:xfrm>
          <a:prstGeom prst="rect">
            <a:avLst/>
          </a:prstGeom>
        </p:spPr>
      </p:pic>
      <p:pic>
        <p:nvPicPr>
          <p:cNvPr id="10" name="Picture 10" descr="A picture containing grass, indoor, colorful, several&#10;&#10;Description automatically generated">
            <a:extLst>
              <a:ext uri="{FF2B5EF4-FFF2-40B4-BE49-F238E27FC236}">
                <a16:creationId xmlns:a16="http://schemas.microsoft.com/office/drawing/2014/main" id="{ABDCD96E-3AC5-456C-9538-C9DEB908D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31" r="29396" b="-2"/>
          <a:stretch/>
        </p:blipFill>
        <p:spPr>
          <a:xfrm>
            <a:off x="7534349" y="-6215"/>
            <a:ext cx="3648300" cy="423366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BFA6EF-C8B5-4562-9718-3167CB1C9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3153" y="4924327"/>
            <a:ext cx="0" cy="10913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8292-A9DA-45D0-91ED-1E89CDDE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4551036"/>
            <a:ext cx="5586543" cy="183796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>
                <a:ea typeface="Meiryo"/>
              </a:rPr>
              <a:t>The game takes place in a 3rd person perspective camera</a:t>
            </a:r>
          </a:p>
          <a:p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36149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9944-9BA8-47A5-9437-948F514A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930" y="311680"/>
            <a:ext cx="3124581" cy="2185026"/>
          </a:xfrm>
        </p:spPr>
        <p:txBody>
          <a:bodyPr>
            <a:normAutofit/>
          </a:bodyPr>
          <a:lstStyle/>
          <a:p>
            <a:r>
              <a:rPr lang="en-US" sz="3600">
                <a:ea typeface="Meiryo"/>
              </a:rPr>
              <a:t>Lighting</a:t>
            </a:r>
            <a:endParaRPr lang="en-US" sz="3600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D72D86B8-F8FA-4152-BB97-1E86BF5C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3458292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D775462-DB80-4EE3-A810-089448D9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4" y="1052123"/>
            <a:ext cx="2833134" cy="2124850"/>
          </a:xfrm>
          <a:prstGeom prst="rect">
            <a:avLst/>
          </a:prstGeom>
        </p:spPr>
      </p:pic>
      <p:sp>
        <p:nvSpPr>
          <p:cNvPr id="26" name="Rectangle 16">
            <a:extLst>
              <a:ext uri="{FF2B5EF4-FFF2-40B4-BE49-F238E27FC236}">
                <a16:creationId xmlns:a16="http://schemas.microsoft.com/office/drawing/2014/main" id="{1E9F5D63-18D2-44EE-9BF4-F99E145C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5812"/>
            <a:ext cx="3419856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sky, colorful, outdoor object, engine&#10;&#10;Description automatically generated">
            <a:extLst>
              <a:ext uri="{FF2B5EF4-FFF2-40B4-BE49-F238E27FC236}">
                <a16:creationId xmlns:a16="http://schemas.microsoft.com/office/drawing/2014/main" id="{B3257CEE-AAFF-487B-949D-28FAE650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050" y="442394"/>
            <a:ext cx="2774205" cy="156049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75FB676B-0487-4FE6-A64F-7AA4C2693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367107"/>
            <a:ext cx="3458292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4" descr="A picture containing bedroom&#10;&#10;Description automatically generated">
            <a:extLst>
              <a:ext uri="{FF2B5EF4-FFF2-40B4-BE49-F238E27FC236}">
                <a16:creationId xmlns:a16="http://schemas.microsoft.com/office/drawing/2014/main" id="{915FE5F1-81BD-453C-89D6-D5E8549C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48" y="4821896"/>
            <a:ext cx="2833134" cy="1593637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F04C8A62-F20F-437D-B6E7-D2C4777D4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2651761"/>
            <a:ext cx="3423003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5C470117-627A-484C-BD80-3F0AC482D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074" y="3366993"/>
            <a:ext cx="2774205" cy="27742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A352-5503-4F4A-876A-6C8D1E11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930" y="2812626"/>
            <a:ext cx="3150790" cy="3733693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dirty="0">
                <a:ea typeface="Meiryo"/>
              </a:rPr>
              <a:t>One, large overall light source over the whole stage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The collectables emit a light that "breathes"</a:t>
            </a:r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841080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View</vt:lpstr>
      <vt:lpstr>Art Bible</vt:lpstr>
      <vt:lpstr>Project Overview</vt:lpstr>
      <vt:lpstr>Reference / mood board</vt:lpstr>
      <vt:lpstr>Project Art Style</vt:lpstr>
      <vt:lpstr>Environment / Atmosphere</vt:lpstr>
      <vt:lpstr>Models</vt:lpstr>
      <vt:lpstr>Textures</vt:lpstr>
      <vt:lpstr>Camera</vt:lpstr>
      <vt:lpstr>Lighting</vt:lpstr>
      <vt:lpstr>Colour Palette</vt:lpstr>
      <vt:lpstr>Level of Detail</vt:lpstr>
      <vt:lpstr>Feature Asset</vt:lpstr>
      <vt:lpstr>Feature Asset part 2 Functionality</vt:lpstr>
      <vt:lpstr>Design Rules</vt:lpstr>
      <vt:lpstr>Art Tools</vt:lpstr>
      <vt:lpstr>Art Pipeline</vt:lpstr>
      <vt:lpstr>Technical Guidelines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836</cp:revision>
  <dcterms:created xsi:type="dcterms:W3CDTF">2021-03-30T07:51:26Z</dcterms:created>
  <dcterms:modified xsi:type="dcterms:W3CDTF">2021-04-21T06:43:05Z</dcterms:modified>
</cp:coreProperties>
</file>